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14255750" cy="10691813"/>
  <p:notesSz cx="9928225" cy="6797675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ne DAVID" initials="MD" lastIdx="2" clrIdx="0">
    <p:extLst>
      <p:ext uri="{19B8F6BF-5375-455C-9EA6-DF929625EA0E}">
        <p15:presenceInfo xmlns:p15="http://schemas.microsoft.com/office/powerpoint/2012/main" userId="S-1-5-21-2069721046-285605736-69911540-1405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8AD6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315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re p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 userDrawn="1"/>
        </p:nvSpPr>
        <p:spPr bwMode="white">
          <a:xfrm>
            <a:off x="0" y="-50481"/>
            <a:ext cx="14255750" cy="1074229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ln>
                <a:noFill/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black">
          <a:xfrm>
            <a:off x="862198" y="2642693"/>
            <a:ext cx="11330240" cy="2769989"/>
          </a:xfrm>
        </p:spPr>
        <p:txBody>
          <a:bodyPr/>
          <a:lstStyle>
            <a:lvl1pPr marL="0" indent="0">
              <a:buNone/>
              <a:defRPr sz="10000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 bwMode="black">
          <a:xfrm>
            <a:off x="860096" y="1706027"/>
            <a:ext cx="3363941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 bwMode="black">
          <a:xfrm>
            <a:off x="7942880" y="1670992"/>
            <a:ext cx="4186125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" name="Subtitle 2"/>
          <p:cNvSpPr>
            <a:spLocks noGrp="1"/>
          </p:cNvSpPr>
          <p:nvPr>
            <p:ph type="subTitle" idx="12"/>
          </p:nvPr>
        </p:nvSpPr>
        <p:spPr bwMode="black">
          <a:xfrm>
            <a:off x="864568" y="5936542"/>
            <a:ext cx="11315169" cy="609398"/>
          </a:xfr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</a:defRPr>
            </a:lvl1pPr>
            <a:lvl2pPr marL="712775" indent="0" algn="ctr">
              <a:buNone/>
              <a:defRPr sz="3100"/>
            </a:lvl2pPr>
            <a:lvl3pPr marL="1425550" indent="0" algn="ctr">
              <a:buNone/>
              <a:defRPr sz="2800"/>
            </a:lvl3pPr>
            <a:lvl4pPr marL="2138324" indent="0" algn="ctr">
              <a:buNone/>
              <a:defRPr sz="2500"/>
            </a:lvl4pPr>
            <a:lvl5pPr marL="2851099" indent="0" algn="ctr">
              <a:buNone/>
              <a:defRPr sz="2500"/>
            </a:lvl5pPr>
            <a:lvl6pPr marL="3563874" indent="0" algn="ctr">
              <a:buNone/>
              <a:defRPr sz="2500"/>
            </a:lvl6pPr>
            <a:lvl7pPr marL="4276649" indent="0" algn="ctr">
              <a:buNone/>
              <a:defRPr sz="2500"/>
            </a:lvl7pPr>
            <a:lvl8pPr marL="4989424" indent="0" algn="ctr">
              <a:buNone/>
              <a:defRPr sz="2500"/>
            </a:lvl8pPr>
            <a:lvl9pPr marL="5702198" indent="0" algn="ctr">
              <a:buNone/>
              <a:defRPr sz="25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en-US"/>
          </a:p>
        </p:txBody>
      </p:sp>
      <p:cxnSp>
        <p:nvCxnSpPr>
          <p:cNvPr id="36" name="Connecteur droit 35"/>
          <p:cNvCxnSpPr>
            <a:cxnSpLocks/>
          </p:cNvCxnSpPr>
          <p:nvPr userDrawn="1"/>
        </p:nvCxnSpPr>
        <p:spPr bwMode="white">
          <a:xfrm>
            <a:off x="435782" y="9418865"/>
            <a:ext cx="1335680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space réservé du numéro de diapositive 5"/>
          <p:cNvSpPr>
            <a:spLocks noGrp="1"/>
          </p:cNvSpPr>
          <p:nvPr>
            <p:ph type="sldNum" sz="quarter" idx="13"/>
          </p:nvPr>
        </p:nvSpPr>
        <p:spPr bwMode="black">
          <a:xfrm>
            <a:off x="11701105" y="9532779"/>
            <a:ext cx="2091479" cy="43088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35F9AA5-BE22-4C36-8B95-5AA10E261444}" type="slidenum">
              <a:rPr lang="fr-FR"/>
              <a:t>‹N°›</a:t>
            </a:fld>
            <a:endParaRPr lang="fr-FR"/>
          </a:p>
        </p:txBody>
      </p:sp>
      <p:pic>
        <p:nvPicPr>
          <p:cNvPr id="2051" name="Picture 3" descr="C:\Users\deffrasnes-c\Desktop\1-OUTILS COM\OUTILS\Pattern\Pattern-filigrane-CMJN - Copie-02.png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black">
          <a:xfrm rot="5400000">
            <a:off x="6858874" y="-6896974"/>
            <a:ext cx="660404" cy="14378152"/>
          </a:xfrm>
          <a:prstGeom prst="rect">
            <a:avLst/>
          </a:prstGeom>
          <a:noFill/>
        </p:spPr>
      </p:pic>
      <p:cxnSp>
        <p:nvCxnSpPr>
          <p:cNvPr id="40" name="Connecteur droit 39"/>
          <p:cNvCxnSpPr>
            <a:cxnSpLocks/>
          </p:cNvCxnSpPr>
          <p:nvPr userDrawn="1"/>
        </p:nvCxnSpPr>
        <p:spPr bwMode="black">
          <a:xfrm flipV="1">
            <a:off x="583324" y="2614668"/>
            <a:ext cx="0" cy="3976632"/>
          </a:xfrm>
          <a:prstGeom prst="line">
            <a:avLst/>
          </a:prstGeom>
          <a:ln w="254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Image 3"/>
          <p:cNvPicPr>
            <a:picLocks noChangeAspect="1"/>
          </p:cNvPicPr>
          <p:nvPr userDrawn="1"/>
        </p:nvPicPr>
        <p:blipFill>
          <a:blip r:embed="rId3"/>
          <a:stretch/>
        </p:blipFill>
        <p:spPr bwMode="black">
          <a:xfrm>
            <a:off x="436669" y="9680521"/>
            <a:ext cx="2517063" cy="586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ag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auto">
          <a:xfrm>
            <a:off x="840739" y="2957566"/>
            <a:ext cx="11330240" cy="4373399"/>
          </a:xfrm>
        </p:spPr>
        <p:txBody>
          <a:bodyPr/>
          <a:lstStyle>
            <a:lvl1pPr marL="0" indent="0">
              <a:buNone/>
              <a:defRPr sz="9600"/>
            </a:lvl1pPr>
          </a:lstStyle>
          <a:p>
            <a:pPr lvl="0"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35F9AA5-BE22-4C36-8B95-5AA10E261444}" type="slidenum">
              <a:rPr lang="fr-FR"/>
              <a:t>‹N°›</a:t>
            </a:fld>
            <a:endParaRPr lang="fr-FR"/>
          </a:p>
        </p:txBody>
      </p:sp>
      <p:cxnSp>
        <p:nvCxnSpPr>
          <p:cNvPr id="7" name="Connecteur droit 6"/>
          <p:cNvCxnSpPr>
            <a:cxnSpLocks/>
          </p:cNvCxnSpPr>
          <p:nvPr userDrawn="1"/>
        </p:nvCxnSpPr>
        <p:spPr bwMode="auto">
          <a:xfrm flipV="1">
            <a:off x="583324" y="2957568"/>
            <a:ext cx="0" cy="2323880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Page de contenu 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46735" y="687419"/>
            <a:ext cx="12392174" cy="69249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990601" y="3064847"/>
            <a:ext cx="11887200" cy="9971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56603" y="8894233"/>
            <a:ext cx="481131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35F9AA5-BE22-4C36-8B95-5AA10E261444}" type="slidenum">
              <a:rPr lang="fr-FR"/>
              <a:t>‹N°›</a:t>
            </a:fld>
            <a:endParaRPr lang="fr-FR"/>
          </a:p>
        </p:txBody>
      </p:sp>
      <p:cxnSp>
        <p:nvCxnSpPr>
          <p:cNvPr id="8" name="Connecteur droit 7"/>
          <p:cNvCxnSpPr>
            <a:cxnSpLocks/>
          </p:cNvCxnSpPr>
          <p:nvPr userDrawn="1"/>
        </p:nvCxnSpPr>
        <p:spPr bwMode="auto">
          <a:xfrm flipV="1">
            <a:off x="443624" y="341368"/>
            <a:ext cx="0" cy="1387803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age de contenu avec im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7469268" y="2561168"/>
            <a:ext cx="6323316" cy="1274195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7469268" y="8183033"/>
            <a:ext cx="481131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35F9AA5-BE22-4C36-8B95-5AA10E261444}" type="slidenum">
              <a:rPr lang="fr-FR"/>
              <a:t>‹N°›</a:t>
            </a:fld>
            <a:endParaRPr lang="fr-FR"/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 bwMode="auto">
          <a:xfrm>
            <a:off x="431799" y="2540000"/>
            <a:ext cx="6664325" cy="6604000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 bwMode="auto">
          <a:xfrm>
            <a:off x="646735" y="687419"/>
            <a:ext cx="12392174" cy="69249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cxnSp>
        <p:nvCxnSpPr>
          <p:cNvPr id="10" name="Connecteur droit 9"/>
          <p:cNvCxnSpPr>
            <a:cxnSpLocks/>
          </p:cNvCxnSpPr>
          <p:nvPr userDrawn="1"/>
        </p:nvCxnSpPr>
        <p:spPr bwMode="auto">
          <a:xfrm flipV="1">
            <a:off x="443624" y="341368"/>
            <a:ext cx="0" cy="1387803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30835" y="522319"/>
            <a:ext cx="12392174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30834" y="3064847"/>
            <a:ext cx="13361747" cy="13490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Fdsd</a:t>
            </a:r>
          </a:p>
          <a:p>
            <a:pPr lvl="2">
              <a:defRPr/>
            </a:pPr>
            <a:r>
              <a:rPr lang="fr-FR"/>
              <a:t>Gfgdfgdfg</a:t>
            </a:r>
          </a:p>
          <a:p>
            <a:pPr lvl="3">
              <a:defRPr/>
            </a:pPr>
            <a:r>
              <a:rPr lang="fr-FR"/>
              <a:t>Gfgfdgfdgdfgdf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11701105" y="9532779"/>
            <a:ext cx="2091479" cy="43088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35F9AA5-BE22-4C36-8B95-5AA10E261444}" type="slidenum">
              <a:rPr lang="fr-FR"/>
              <a:t>‹N°›</a:t>
            </a:fld>
            <a:endParaRPr lang="fr-FR"/>
          </a:p>
        </p:txBody>
      </p:sp>
      <p:cxnSp>
        <p:nvCxnSpPr>
          <p:cNvPr id="7" name="Connecteur droit 6"/>
          <p:cNvCxnSpPr>
            <a:cxnSpLocks/>
          </p:cNvCxnSpPr>
          <p:nvPr userDrawn="1"/>
        </p:nvCxnSpPr>
        <p:spPr bwMode="auto">
          <a:xfrm>
            <a:off x="435782" y="9418865"/>
            <a:ext cx="133568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/>
          <p:cNvPicPr>
            <a:picLocks noChangeAspect="1"/>
          </p:cNvPicPr>
          <p:nvPr userDrawn="1"/>
        </p:nvPicPr>
        <p:blipFill>
          <a:blip r:embed="rId6"/>
          <a:stretch/>
        </p:blipFill>
        <p:spPr bwMode="auto">
          <a:xfrm>
            <a:off x="436669" y="9680533"/>
            <a:ext cx="2510985" cy="5853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 dt="0"/>
  <p:txStyles>
    <p:titleStyle>
      <a:lvl1pPr algn="l" defTabSz="1425550">
        <a:lnSpc>
          <a:spcPct val="90000"/>
        </a:lnSpc>
        <a:spcBef>
          <a:spcPts val="0"/>
        </a:spcBef>
        <a:buNone/>
        <a:defRPr sz="50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8288" indent="-268288" algn="l" defTabSz="1425550">
        <a:lnSpc>
          <a:spcPct val="90000"/>
        </a:lnSpc>
        <a:spcBef>
          <a:spcPts val="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3275" indent="-266700" algn="l" defTabSz="1425550">
        <a:lnSpc>
          <a:spcPct val="90000"/>
        </a:lnSpc>
        <a:spcBef>
          <a:spcPts val="0"/>
        </a:spcBef>
        <a:buFont typeface="Courier New"/>
        <a:buChar char="o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450975" indent="-457200" algn="l" defTabSz="1425550">
        <a:lnSpc>
          <a:spcPct val="90000"/>
        </a:lnSpc>
        <a:spcBef>
          <a:spcPts val="0"/>
        </a:spcBef>
        <a:buFont typeface="Source Sans Pro"/>
        <a:buChar char="‒"/>
        <a:defRPr sz="2000" u="none">
          <a:solidFill>
            <a:schemeClr val="tx1"/>
          </a:solidFill>
          <a:latin typeface="+mn-lt"/>
          <a:ea typeface="+mn-ea"/>
          <a:cs typeface="+mn-cs"/>
        </a:defRPr>
      </a:lvl3pPr>
      <a:lvl4pPr marL="2595525" indent="-457200" algn="l" defTabSz="1425550">
        <a:lnSpc>
          <a:spcPct val="90000"/>
        </a:lnSpc>
        <a:spcBef>
          <a:spcPts val="780"/>
        </a:spcBef>
        <a:buFont typeface="Source Sans Pro"/>
        <a:buChar char="»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>
        <a:lnSpc>
          <a:spcPct val="90000"/>
        </a:lnSpc>
        <a:spcBef>
          <a:spcPts val="78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>
        <a:lnSpc>
          <a:spcPct val="90000"/>
        </a:lnSpc>
        <a:spcBef>
          <a:spcPts val="78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>
        <a:lnSpc>
          <a:spcPct val="90000"/>
        </a:lnSpc>
        <a:spcBef>
          <a:spcPts val="78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>
        <a:lnSpc>
          <a:spcPct val="90000"/>
        </a:lnSpc>
        <a:spcBef>
          <a:spcPts val="78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>
        <a:lnSpc>
          <a:spcPct val="90000"/>
        </a:lnSpc>
        <a:spcBef>
          <a:spcPts val="78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>
        <a:defRPr sz="28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>
        <a:defRPr sz="28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>
        <a:defRPr sz="28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>
        <a:defRPr sz="28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>
        <a:defRPr sz="28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>
        <a:defRPr sz="28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>
        <a:defRPr sz="2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0B9451A-101B-40DF-AC9E-04711498F9E7}"/>
              </a:ext>
            </a:extLst>
          </p:cNvPr>
          <p:cNvSpPr txBox="1"/>
          <p:nvPr/>
        </p:nvSpPr>
        <p:spPr>
          <a:xfrm>
            <a:off x="-161242" y="228293"/>
            <a:ext cx="142557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PÔLE SANTÉ</a:t>
            </a:r>
          </a:p>
          <a:p>
            <a:pPr algn="ctr"/>
            <a:r>
              <a:rPr lang="fr-FR" sz="2400" b="1" dirty="0"/>
              <a:t>MISSION DE GESTION ET DE SUPPORT</a:t>
            </a:r>
            <a:br>
              <a:rPr lang="fr-FR" sz="2400" b="1" dirty="0"/>
            </a:br>
            <a:r>
              <a:rPr lang="fr-FR" sz="2400" b="1" dirty="0"/>
              <a:t>SERVICE </a:t>
            </a:r>
            <a:r>
              <a:rPr lang="fr-FR" sz="2400" b="1" cap="all" dirty="0"/>
              <a:t>Numérique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B8CC0A7E-FC61-4E63-B077-933B04B7F743}"/>
              </a:ext>
            </a:extLst>
          </p:cNvPr>
          <p:cNvSpPr txBox="1"/>
          <p:nvPr/>
        </p:nvSpPr>
        <p:spPr>
          <a:xfrm>
            <a:off x="12816507" y="9684919"/>
            <a:ext cx="14392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Janvier 2024</a:t>
            </a:r>
            <a:endParaRPr lang="fr-FR" sz="2000" dirty="0"/>
          </a:p>
        </p:txBody>
      </p:sp>
      <p:cxnSp>
        <p:nvCxnSpPr>
          <p:cNvPr id="89" name="Connecteur droit 88">
            <a:extLst>
              <a:ext uri="{FF2B5EF4-FFF2-40B4-BE49-F238E27FC236}">
                <a16:creationId xmlns:a16="http://schemas.microsoft.com/office/drawing/2014/main" id="{372C080C-53E6-46C5-9F8C-C20F10F85847}"/>
              </a:ext>
            </a:extLst>
          </p:cNvPr>
          <p:cNvCxnSpPr>
            <a:cxnSpLocks/>
          </p:cNvCxnSpPr>
          <p:nvPr/>
        </p:nvCxnSpPr>
        <p:spPr bwMode="auto">
          <a:xfrm flipV="1">
            <a:off x="5561700" y="9740762"/>
            <a:ext cx="584088" cy="1"/>
          </a:xfrm>
          <a:prstGeom prst="line">
            <a:avLst/>
          </a:prstGeom>
          <a:ln w="50800">
            <a:solidFill>
              <a:srgbClr val="628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89">
            <a:extLst>
              <a:ext uri="{FF2B5EF4-FFF2-40B4-BE49-F238E27FC236}">
                <a16:creationId xmlns:a16="http://schemas.microsoft.com/office/drawing/2014/main" id="{69A6723C-9D07-452F-8445-A6B34203B5F8}"/>
              </a:ext>
            </a:extLst>
          </p:cNvPr>
          <p:cNvCxnSpPr>
            <a:cxnSpLocks/>
          </p:cNvCxnSpPr>
          <p:nvPr/>
        </p:nvCxnSpPr>
        <p:spPr bwMode="auto">
          <a:xfrm>
            <a:off x="5602682" y="10098434"/>
            <a:ext cx="543106" cy="0"/>
          </a:xfrm>
          <a:prstGeom prst="line">
            <a:avLst/>
          </a:prstGeom>
          <a:ln w="38100">
            <a:solidFill>
              <a:srgbClr val="628AD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ZoneTexte 91">
            <a:extLst>
              <a:ext uri="{FF2B5EF4-FFF2-40B4-BE49-F238E27FC236}">
                <a16:creationId xmlns:a16="http://schemas.microsoft.com/office/drawing/2014/main" id="{2A109F93-5440-4489-BB03-781BC56F5315}"/>
              </a:ext>
            </a:extLst>
          </p:cNvPr>
          <p:cNvSpPr txBox="1"/>
          <p:nvPr/>
        </p:nvSpPr>
        <p:spPr bwMode="auto">
          <a:xfrm>
            <a:off x="6252145" y="9580263"/>
            <a:ext cx="2027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Lien hiérarchique</a:t>
            </a:r>
          </a:p>
        </p:txBody>
      </p:sp>
      <p:sp>
        <p:nvSpPr>
          <p:cNvPr id="93" name="ZoneTexte 92">
            <a:extLst>
              <a:ext uri="{FF2B5EF4-FFF2-40B4-BE49-F238E27FC236}">
                <a16:creationId xmlns:a16="http://schemas.microsoft.com/office/drawing/2014/main" id="{AA01FB43-786C-4B83-B22C-AB88CB0A411C}"/>
              </a:ext>
            </a:extLst>
          </p:cNvPr>
          <p:cNvSpPr txBox="1"/>
          <p:nvPr/>
        </p:nvSpPr>
        <p:spPr bwMode="auto">
          <a:xfrm>
            <a:off x="6252145" y="9936287"/>
            <a:ext cx="2027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Lien fonctionnel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E679FE8-5EB8-42DA-997D-B82A8C1833F1}"/>
              </a:ext>
            </a:extLst>
          </p:cNvPr>
          <p:cNvSpPr/>
          <p:nvPr/>
        </p:nvSpPr>
        <p:spPr bwMode="auto">
          <a:xfrm>
            <a:off x="3125337" y="1529482"/>
            <a:ext cx="2556000" cy="936101"/>
          </a:xfrm>
          <a:prstGeom prst="rect">
            <a:avLst/>
          </a:prstGeom>
          <a:noFill/>
          <a:ln w="28575">
            <a:solidFill>
              <a:srgbClr val="628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Doyen 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UFR Médecine 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Pr. Antoine HAMEL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152F7E3-9874-4153-8FF8-198BB7E465D5}"/>
              </a:ext>
            </a:extLst>
          </p:cNvPr>
          <p:cNvSpPr/>
          <p:nvPr/>
        </p:nvSpPr>
        <p:spPr bwMode="auto">
          <a:xfrm>
            <a:off x="5906717" y="1529482"/>
            <a:ext cx="2556000" cy="936101"/>
          </a:xfrm>
          <a:prstGeom prst="rect">
            <a:avLst/>
          </a:prstGeom>
          <a:noFill/>
          <a:ln w="28575">
            <a:solidFill>
              <a:srgbClr val="628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Directrice 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Pôle Santé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Pr. Pascale JOLLIET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FC1F464-4007-4814-8AF4-08D06422869B}"/>
              </a:ext>
            </a:extLst>
          </p:cNvPr>
          <p:cNvSpPr/>
          <p:nvPr/>
        </p:nvSpPr>
        <p:spPr bwMode="auto">
          <a:xfrm>
            <a:off x="8673213" y="1537517"/>
            <a:ext cx="2556000" cy="936101"/>
          </a:xfrm>
          <a:prstGeom prst="rect">
            <a:avLst/>
          </a:prstGeom>
          <a:noFill/>
          <a:ln w="28575">
            <a:solidFill>
              <a:srgbClr val="628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Doyen </a:t>
            </a:r>
            <a:br>
              <a:rPr lang="fr-FR" sz="1600" b="1" dirty="0">
                <a:solidFill>
                  <a:schemeClr val="tx1"/>
                </a:solidFill>
              </a:rPr>
            </a:br>
            <a:r>
              <a:rPr lang="fr-FR" sz="1600" b="1" dirty="0">
                <a:solidFill>
                  <a:schemeClr val="tx1"/>
                </a:solidFill>
              </a:rPr>
              <a:t>UFR Odontologie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Pr. </a:t>
            </a:r>
            <a:r>
              <a:rPr lang="fr-FR" sz="1600" dirty="0" err="1">
                <a:solidFill>
                  <a:schemeClr val="tx1"/>
                </a:solidFill>
              </a:rPr>
              <a:t>Assem</a:t>
            </a:r>
            <a:r>
              <a:rPr lang="fr-FR" sz="1600" dirty="0">
                <a:solidFill>
                  <a:schemeClr val="tx1"/>
                </a:solidFill>
              </a:rPr>
              <a:t> SOUEIDAN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7B39DFA-B320-45F3-9AE8-3F2F8A98EA91}"/>
              </a:ext>
            </a:extLst>
          </p:cNvPr>
          <p:cNvSpPr/>
          <p:nvPr/>
        </p:nvSpPr>
        <p:spPr bwMode="auto">
          <a:xfrm>
            <a:off x="337222" y="2763828"/>
            <a:ext cx="2556000" cy="936104"/>
          </a:xfrm>
          <a:prstGeom prst="rect">
            <a:avLst/>
          </a:prstGeom>
          <a:noFill/>
          <a:ln w="28575">
            <a:solidFill>
              <a:srgbClr val="628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Secrétaire Général 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UFR Pharmacie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Alexandre LE MAILLOT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D14AC9D-20F7-4293-B6F2-D5563E990EEA}"/>
              </a:ext>
            </a:extLst>
          </p:cNvPr>
          <p:cNvSpPr/>
          <p:nvPr/>
        </p:nvSpPr>
        <p:spPr bwMode="auto">
          <a:xfrm>
            <a:off x="3103207" y="2763828"/>
            <a:ext cx="2556000" cy="936101"/>
          </a:xfrm>
          <a:prstGeom prst="rect">
            <a:avLst/>
          </a:prstGeom>
          <a:noFill/>
          <a:ln w="28575">
            <a:solidFill>
              <a:srgbClr val="628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Secrétaire Général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 UFR Médecine 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Florence QUILLIOT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633F101-D6C1-473F-A9E1-26DACEBF8A99}"/>
              </a:ext>
            </a:extLst>
          </p:cNvPr>
          <p:cNvSpPr/>
          <p:nvPr/>
        </p:nvSpPr>
        <p:spPr bwMode="auto">
          <a:xfrm>
            <a:off x="5884587" y="2753618"/>
            <a:ext cx="2556000" cy="936101"/>
          </a:xfrm>
          <a:prstGeom prst="rect">
            <a:avLst/>
          </a:prstGeom>
          <a:noFill/>
          <a:ln w="28575">
            <a:solidFill>
              <a:srgbClr val="628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Secrétaire Générale </a:t>
            </a:r>
            <a:br>
              <a:rPr lang="fr-FR" sz="1600" b="1" dirty="0">
                <a:solidFill>
                  <a:schemeClr val="tx1"/>
                </a:solidFill>
              </a:rPr>
            </a:br>
            <a:r>
              <a:rPr lang="fr-FR" sz="1600" b="1" dirty="0">
                <a:solidFill>
                  <a:schemeClr val="tx1"/>
                </a:solidFill>
              </a:rPr>
              <a:t>Pôle Santé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Emmanuelle HUBERT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64B374D3-32A7-4907-A15A-BFCF47A87A72}"/>
              </a:ext>
            </a:extLst>
          </p:cNvPr>
          <p:cNvSpPr/>
          <p:nvPr/>
        </p:nvSpPr>
        <p:spPr bwMode="auto">
          <a:xfrm>
            <a:off x="8692899" y="2753618"/>
            <a:ext cx="2556000" cy="936101"/>
          </a:xfrm>
          <a:prstGeom prst="rect">
            <a:avLst/>
          </a:prstGeom>
          <a:noFill/>
          <a:ln w="28575">
            <a:solidFill>
              <a:srgbClr val="628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Secrétaire Générale</a:t>
            </a:r>
            <a:br>
              <a:rPr lang="fr-FR" sz="1600" b="1" dirty="0">
                <a:solidFill>
                  <a:schemeClr val="tx1"/>
                </a:solidFill>
              </a:rPr>
            </a:br>
            <a:r>
              <a:rPr lang="fr-FR" sz="1600" b="1" dirty="0">
                <a:solidFill>
                  <a:schemeClr val="tx1"/>
                </a:solidFill>
              </a:rPr>
              <a:t> UFR Odontologie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Christelle SIMON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7C392D1F-CF56-4AD5-A7E9-1D22440087FF}"/>
              </a:ext>
            </a:extLst>
          </p:cNvPr>
          <p:cNvSpPr/>
          <p:nvPr/>
        </p:nvSpPr>
        <p:spPr bwMode="auto">
          <a:xfrm>
            <a:off x="352886" y="6426026"/>
            <a:ext cx="5751655" cy="2482071"/>
          </a:xfrm>
          <a:prstGeom prst="rect">
            <a:avLst/>
          </a:prstGeom>
          <a:noFill/>
          <a:ln w="28575">
            <a:solidFill>
              <a:srgbClr val="628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fr-FR" b="1" dirty="0">
              <a:solidFill>
                <a:schemeClr val="tx1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Franck LOHYER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Elouenn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MICHEL-BLACHE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dirty="0">
                <a:solidFill>
                  <a:prstClr val="black"/>
                </a:solidFill>
                <a:latin typeface="Calibri" panose="020F0502020204030204"/>
                <a:cs typeface="Times New Roman" panose="02020603050405020304" pitchFamily="18" charset="0"/>
              </a:rPr>
              <a:t>Alain CODEVELLE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103" name="Connecteur droit 102">
            <a:extLst>
              <a:ext uri="{FF2B5EF4-FFF2-40B4-BE49-F238E27FC236}">
                <a16:creationId xmlns:a16="http://schemas.microsoft.com/office/drawing/2014/main" id="{4E4CA770-B675-4ECD-89C2-AE356812B3A0}"/>
              </a:ext>
            </a:extLst>
          </p:cNvPr>
          <p:cNvCxnSpPr>
            <a:cxnSpLocks/>
          </p:cNvCxnSpPr>
          <p:nvPr/>
        </p:nvCxnSpPr>
        <p:spPr bwMode="auto">
          <a:xfrm flipV="1">
            <a:off x="-7134690" y="6177271"/>
            <a:ext cx="0" cy="589672"/>
          </a:xfrm>
          <a:prstGeom prst="line">
            <a:avLst/>
          </a:prstGeom>
          <a:ln w="38100">
            <a:solidFill>
              <a:srgbClr val="628AD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eur droit 104">
            <a:extLst>
              <a:ext uri="{FF2B5EF4-FFF2-40B4-BE49-F238E27FC236}">
                <a16:creationId xmlns:a16="http://schemas.microsoft.com/office/drawing/2014/main" id="{F54EC686-70CE-4D87-A3E2-3D6F4505B382}"/>
              </a:ext>
            </a:extLst>
          </p:cNvPr>
          <p:cNvCxnSpPr>
            <a:cxnSpLocks/>
            <a:stCxn id="95" idx="1"/>
          </p:cNvCxnSpPr>
          <p:nvPr/>
        </p:nvCxnSpPr>
        <p:spPr bwMode="auto">
          <a:xfrm flipH="1" flipV="1">
            <a:off x="1658528" y="3726117"/>
            <a:ext cx="3057082" cy="664224"/>
          </a:xfrm>
          <a:prstGeom prst="line">
            <a:avLst/>
          </a:prstGeom>
          <a:ln w="38100">
            <a:solidFill>
              <a:srgbClr val="628AD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cteur droit 106">
            <a:extLst>
              <a:ext uri="{FF2B5EF4-FFF2-40B4-BE49-F238E27FC236}">
                <a16:creationId xmlns:a16="http://schemas.microsoft.com/office/drawing/2014/main" id="{B2FCF4C9-8E3D-446F-96E6-7C1D1ED99E99}"/>
              </a:ext>
            </a:extLst>
          </p:cNvPr>
          <p:cNvCxnSpPr>
            <a:cxnSpLocks/>
          </p:cNvCxnSpPr>
          <p:nvPr/>
        </p:nvCxnSpPr>
        <p:spPr bwMode="auto">
          <a:xfrm flipV="1">
            <a:off x="9249468" y="3720905"/>
            <a:ext cx="326679" cy="283599"/>
          </a:xfrm>
          <a:prstGeom prst="line">
            <a:avLst/>
          </a:prstGeom>
          <a:ln w="38100">
            <a:solidFill>
              <a:srgbClr val="628AD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 droit 107">
            <a:extLst>
              <a:ext uri="{FF2B5EF4-FFF2-40B4-BE49-F238E27FC236}">
                <a16:creationId xmlns:a16="http://schemas.microsoft.com/office/drawing/2014/main" id="{AE781D62-3C11-46EA-A675-0C1762454E2B}"/>
              </a:ext>
            </a:extLst>
          </p:cNvPr>
          <p:cNvCxnSpPr>
            <a:cxnSpLocks/>
          </p:cNvCxnSpPr>
          <p:nvPr/>
        </p:nvCxnSpPr>
        <p:spPr bwMode="auto">
          <a:xfrm>
            <a:off x="7262963" y="5336096"/>
            <a:ext cx="0" cy="0"/>
          </a:xfrm>
          <a:prstGeom prst="line">
            <a:avLst/>
          </a:prstGeom>
          <a:ln w="50800">
            <a:solidFill>
              <a:srgbClr val="628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cteur droit 110">
            <a:extLst>
              <a:ext uri="{FF2B5EF4-FFF2-40B4-BE49-F238E27FC236}">
                <a16:creationId xmlns:a16="http://schemas.microsoft.com/office/drawing/2014/main" id="{6ACD6087-FD82-453E-9008-1E707CDFCC7E}"/>
              </a:ext>
            </a:extLst>
          </p:cNvPr>
          <p:cNvCxnSpPr>
            <a:cxnSpLocks/>
          </p:cNvCxnSpPr>
          <p:nvPr/>
        </p:nvCxnSpPr>
        <p:spPr bwMode="auto">
          <a:xfrm flipV="1">
            <a:off x="9576140" y="4486606"/>
            <a:ext cx="4124755" cy="70890"/>
          </a:xfrm>
          <a:prstGeom prst="line">
            <a:avLst/>
          </a:prstGeom>
          <a:ln w="38100">
            <a:solidFill>
              <a:srgbClr val="628AD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67F6E202-76D3-45E4-ABA0-9574A912A43B}"/>
              </a:ext>
            </a:extLst>
          </p:cNvPr>
          <p:cNvSpPr/>
          <p:nvPr/>
        </p:nvSpPr>
        <p:spPr bwMode="auto">
          <a:xfrm>
            <a:off x="6263481" y="6426026"/>
            <a:ext cx="7760569" cy="2482071"/>
          </a:xfrm>
          <a:prstGeom prst="rect">
            <a:avLst/>
          </a:prstGeom>
          <a:noFill/>
          <a:ln w="28575">
            <a:solidFill>
              <a:srgbClr val="628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fr-FR" b="1" dirty="0">
              <a:solidFill>
                <a:schemeClr val="tx1"/>
              </a:solidFill>
            </a:endParaRPr>
          </a:p>
          <a:p>
            <a:pPr algn="ctr"/>
            <a:endParaRPr lang="fr-FR" b="1" dirty="0">
              <a:solidFill>
                <a:schemeClr val="tx1"/>
              </a:solidFill>
            </a:endParaRPr>
          </a:p>
          <a:p>
            <a:pPr algn="ctr"/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9A794AC8-2557-45A3-96F9-D18E64796DC1}"/>
              </a:ext>
            </a:extLst>
          </p:cNvPr>
          <p:cNvSpPr txBox="1"/>
          <p:nvPr/>
        </p:nvSpPr>
        <p:spPr bwMode="auto">
          <a:xfrm>
            <a:off x="359122" y="6426026"/>
            <a:ext cx="5745405" cy="400110"/>
          </a:xfrm>
          <a:prstGeom prst="rect">
            <a:avLst/>
          </a:prstGeom>
          <a:solidFill>
            <a:srgbClr val="628AD6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bg1"/>
                </a:solidFill>
              </a:rPr>
              <a:t>AUDIOVISUEL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1AD0D2CE-6763-454B-A0B4-C23F25609E28}"/>
              </a:ext>
            </a:extLst>
          </p:cNvPr>
          <p:cNvSpPr txBox="1"/>
          <p:nvPr/>
        </p:nvSpPr>
        <p:spPr bwMode="auto">
          <a:xfrm>
            <a:off x="6263481" y="6430552"/>
            <a:ext cx="7778825" cy="400110"/>
          </a:xfrm>
          <a:prstGeom prst="rect">
            <a:avLst/>
          </a:prstGeom>
          <a:solidFill>
            <a:srgbClr val="628AD6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bg1"/>
                </a:solidFill>
              </a:rPr>
              <a:t>ASSISTANCE </a:t>
            </a:r>
            <a:r>
              <a:rPr lang="fr-FR" sz="2000" b="1" spc="150" dirty="0">
                <a:solidFill>
                  <a:schemeClr val="bg1"/>
                </a:solidFill>
              </a:rPr>
              <a:t>UTILISATEURS</a:t>
            </a:r>
          </a:p>
        </p:txBody>
      </p: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35BF3016-842C-4BF8-93E1-FC445A6A118A}"/>
              </a:ext>
            </a:extLst>
          </p:cNvPr>
          <p:cNvCxnSpPr>
            <a:cxnSpLocks/>
          </p:cNvCxnSpPr>
          <p:nvPr/>
        </p:nvCxnSpPr>
        <p:spPr bwMode="auto">
          <a:xfrm>
            <a:off x="4436709" y="3714410"/>
            <a:ext cx="477525" cy="267613"/>
          </a:xfrm>
          <a:prstGeom prst="line">
            <a:avLst/>
          </a:prstGeom>
          <a:ln w="38100">
            <a:solidFill>
              <a:srgbClr val="628AD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518EA1ED-2E82-4BD8-99FC-ECF85AA0D44F}"/>
              </a:ext>
            </a:extLst>
          </p:cNvPr>
          <p:cNvCxnSpPr>
            <a:cxnSpLocks/>
          </p:cNvCxnSpPr>
          <p:nvPr/>
        </p:nvCxnSpPr>
        <p:spPr bwMode="auto">
          <a:xfrm>
            <a:off x="13700900" y="4522051"/>
            <a:ext cx="0" cy="4019714"/>
          </a:xfrm>
          <a:prstGeom prst="line">
            <a:avLst/>
          </a:prstGeom>
          <a:ln w="38100">
            <a:solidFill>
              <a:srgbClr val="628AD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7ED0C2F6-25D6-404F-97DC-9EE53DC25C18}"/>
              </a:ext>
            </a:extLst>
          </p:cNvPr>
          <p:cNvCxnSpPr>
            <a:cxnSpLocks/>
            <a:endCxn id="46" idx="2"/>
          </p:cNvCxnSpPr>
          <p:nvPr/>
        </p:nvCxnSpPr>
        <p:spPr bwMode="auto">
          <a:xfrm flipV="1">
            <a:off x="9437637" y="3689722"/>
            <a:ext cx="3287710" cy="796884"/>
          </a:xfrm>
          <a:prstGeom prst="line">
            <a:avLst/>
          </a:prstGeom>
          <a:ln w="38100">
            <a:solidFill>
              <a:srgbClr val="628AD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294C5E1C-3E65-4B9E-AF20-DB42F089D9D4}"/>
              </a:ext>
            </a:extLst>
          </p:cNvPr>
          <p:cNvGrpSpPr/>
          <p:nvPr/>
        </p:nvGrpSpPr>
        <p:grpSpPr>
          <a:xfrm>
            <a:off x="1637494" y="6137994"/>
            <a:ext cx="9591719" cy="251291"/>
            <a:chOff x="2543216" y="6594698"/>
            <a:chExt cx="9337188" cy="254846"/>
          </a:xfrm>
        </p:grpSpPr>
        <p:cxnSp>
          <p:nvCxnSpPr>
            <p:cNvPr id="57" name="Connecteur droit 56">
              <a:extLst>
                <a:ext uri="{FF2B5EF4-FFF2-40B4-BE49-F238E27FC236}">
                  <a16:creationId xmlns:a16="http://schemas.microsoft.com/office/drawing/2014/main" id="{FB7AEA13-7550-4801-828D-A2E0428D762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880403" y="6594699"/>
              <a:ext cx="1" cy="254845"/>
            </a:xfrm>
            <a:prstGeom prst="line">
              <a:avLst/>
            </a:prstGeom>
            <a:ln w="50800">
              <a:solidFill>
                <a:srgbClr val="628A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59">
              <a:extLst>
                <a:ext uri="{FF2B5EF4-FFF2-40B4-BE49-F238E27FC236}">
                  <a16:creationId xmlns:a16="http://schemas.microsoft.com/office/drawing/2014/main" id="{01469596-1A9E-47F4-B5D2-D9902B498F3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563691" y="6594698"/>
              <a:ext cx="1" cy="254845"/>
            </a:xfrm>
            <a:prstGeom prst="line">
              <a:avLst/>
            </a:prstGeom>
            <a:ln w="50800">
              <a:solidFill>
                <a:srgbClr val="628A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60">
              <a:extLst>
                <a:ext uri="{FF2B5EF4-FFF2-40B4-BE49-F238E27FC236}">
                  <a16:creationId xmlns:a16="http://schemas.microsoft.com/office/drawing/2014/main" id="{1DF81A90-A60F-4DBD-B109-B982F8AC36F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543216" y="6602649"/>
              <a:ext cx="9337187" cy="0"/>
            </a:xfrm>
            <a:prstGeom prst="line">
              <a:avLst/>
            </a:prstGeom>
            <a:ln w="50800">
              <a:solidFill>
                <a:srgbClr val="628A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Rectangle 94">
            <a:extLst>
              <a:ext uri="{FF2B5EF4-FFF2-40B4-BE49-F238E27FC236}">
                <a16:creationId xmlns:a16="http://schemas.microsoft.com/office/drawing/2014/main" id="{E30960C8-2C15-47BD-8E19-5FB816F61E09}"/>
              </a:ext>
            </a:extLst>
          </p:cNvPr>
          <p:cNvSpPr/>
          <p:nvPr/>
        </p:nvSpPr>
        <p:spPr bwMode="auto">
          <a:xfrm>
            <a:off x="4715610" y="4013209"/>
            <a:ext cx="4824529" cy="754264"/>
          </a:xfrm>
          <a:prstGeom prst="rect">
            <a:avLst/>
          </a:prstGeom>
          <a:solidFill>
            <a:srgbClr val="628A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Responsable</a:t>
            </a:r>
            <a:endParaRPr lang="fr-FR" sz="1600" b="1" dirty="0"/>
          </a:p>
          <a:p>
            <a:pPr algn="ctr"/>
            <a:r>
              <a:rPr lang="fr-FR" dirty="0"/>
              <a:t>Anthony DELAUNAY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85610A8-DF4A-48EC-94D0-D39E674F4EEF}"/>
              </a:ext>
            </a:extLst>
          </p:cNvPr>
          <p:cNvSpPr/>
          <p:nvPr/>
        </p:nvSpPr>
        <p:spPr bwMode="auto">
          <a:xfrm>
            <a:off x="11474971" y="1529066"/>
            <a:ext cx="2556000" cy="936101"/>
          </a:xfrm>
          <a:prstGeom prst="rect">
            <a:avLst/>
          </a:prstGeom>
          <a:noFill/>
          <a:ln w="28575">
            <a:solidFill>
              <a:srgbClr val="628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Doyen </a:t>
            </a:r>
            <a:br>
              <a:rPr lang="fr-FR" sz="1600" b="1" dirty="0">
                <a:solidFill>
                  <a:schemeClr val="tx1"/>
                </a:solidFill>
              </a:rPr>
            </a:br>
            <a:r>
              <a:rPr lang="fr-FR" sz="1600" b="1" dirty="0">
                <a:solidFill>
                  <a:schemeClr val="tx1"/>
                </a:solidFill>
              </a:rPr>
              <a:t>UFR STAPS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Stéphane BELLARD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8ADC605-BF39-4768-8DBF-100453C5C76B}"/>
              </a:ext>
            </a:extLst>
          </p:cNvPr>
          <p:cNvSpPr/>
          <p:nvPr/>
        </p:nvSpPr>
        <p:spPr bwMode="auto">
          <a:xfrm>
            <a:off x="11447347" y="2753621"/>
            <a:ext cx="2556000" cy="936101"/>
          </a:xfrm>
          <a:prstGeom prst="rect">
            <a:avLst/>
          </a:prstGeom>
          <a:noFill/>
          <a:ln w="28575">
            <a:solidFill>
              <a:srgbClr val="628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Secrétaire Générale</a:t>
            </a:r>
            <a:br>
              <a:rPr lang="fr-FR" sz="1600" b="1" dirty="0">
                <a:solidFill>
                  <a:schemeClr val="tx1"/>
                </a:solidFill>
              </a:rPr>
            </a:br>
            <a:r>
              <a:rPr lang="fr-FR" sz="1600" b="1" dirty="0">
                <a:solidFill>
                  <a:schemeClr val="tx1"/>
                </a:solidFill>
              </a:rPr>
              <a:t> UFR STAPS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Sophie ANEX</a:t>
            </a:r>
          </a:p>
        </p:txBody>
      </p:sp>
      <p:cxnSp>
        <p:nvCxnSpPr>
          <p:cNvPr id="47" name="Connecteur droit 46">
            <a:extLst>
              <a:ext uri="{FF2B5EF4-FFF2-40B4-BE49-F238E27FC236}">
                <a16:creationId xmlns:a16="http://schemas.microsoft.com/office/drawing/2014/main" id="{A93D8256-AD24-4BD6-86A7-55A592E2DA2A}"/>
              </a:ext>
            </a:extLst>
          </p:cNvPr>
          <p:cNvCxnSpPr>
            <a:cxnSpLocks/>
            <a:stCxn id="49" idx="2"/>
            <a:endCxn id="65" idx="0"/>
          </p:cNvCxnSpPr>
          <p:nvPr/>
        </p:nvCxnSpPr>
        <p:spPr bwMode="auto">
          <a:xfrm flipH="1">
            <a:off x="1615222" y="2478190"/>
            <a:ext cx="1530" cy="285638"/>
          </a:xfrm>
          <a:prstGeom prst="line">
            <a:avLst/>
          </a:prstGeom>
          <a:ln w="50800">
            <a:solidFill>
              <a:srgbClr val="628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99F560C4-3304-40F9-B29A-F10C6E501583}"/>
              </a:ext>
            </a:extLst>
          </p:cNvPr>
          <p:cNvSpPr/>
          <p:nvPr/>
        </p:nvSpPr>
        <p:spPr bwMode="auto">
          <a:xfrm>
            <a:off x="242846" y="221262"/>
            <a:ext cx="441712" cy="16312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A13176C-0A72-48D9-9ECA-060AF907B126}"/>
              </a:ext>
            </a:extLst>
          </p:cNvPr>
          <p:cNvSpPr/>
          <p:nvPr/>
        </p:nvSpPr>
        <p:spPr bwMode="auto">
          <a:xfrm>
            <a:off x="338752" y="1542086"/>
            <a:ext cx="2556000" cy="936104"/>
          </a:xfrm>
          <a:prstGeom prst="rect">
            <a:avLst/>
          </a:prstGeom>
          <a:noFill/>
          <a:ln w="28575">
            <a:solidFill>
              <a:srgbClr val="628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Doyen 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UFR Pharmacie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Pr. Delphine CARBONNELLE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C113705-00FB-472E-A274-7998E5AEC438}"/>
              </a:ext>
            </a:extLst>
          </p:cNvPr>
          <p:cNvSpPr/>
          <p:nvPr/>
        </p:nvSpPr>
        <p:spPr bwMode="auto">
          <a:xfrm>
            <a:off x="4728213" y="4951182"/>
            <a:ext cx="4824529" cy="754264"/>
          </a:xfrm>
          <a:prstGeom prst="rect">
            <a:avLst/>
          </a:prstGeom>
          <a:solidFill>
            <a:srgbClr val="628A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Responsable Adjoint</a:t>
            </a:r>
            <a:endParaRPr lang="fr-FR" sz="1600" b="1" dirty="0"/>
          </a:p>
          <a:p>
            <a:pPr algn="ctr"/>
            <a:r>
              <a:rPr lang="fr-FR" dirty="0"/>
              <a:t>Damien ARNOUX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56C706E1-142D-4698-8BC8-286F22771E25}"/>
              </a:ext>
            </a:extLst>
          </p:cNvPr>
          <p:cNvSpPr/>
          <p:nvPr/>
        </p:nvSpPr>
        <p:spPr bwMode="auto">
          <a:xfrm>
            <a:off x="6774617" y="7155560"/>
            <a:ext cx="2016265" cy="623905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Damien ARNOUX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r>
              <a:rPr lang="fr-FR" dirty="0">
                <a:solidFill>
                  <a:schemeClr val="tx1"/>
                </a:solidFill>
              </a:rPr>
              <a:t>Philippe JOLIVEL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F160F6C2-6430-4D94-9DF8-501C2E2C0BEE}"/>
              </a:ext>
            </a:extLst>
          </p:cNvPr>
          <p:cNvSpPr/>
          <p:nvPr/>
        </p:nvSpPr>
        <p:spPr bwMode="auto">
          <a:xfrm>
            <a:off x="9789457" y="6957132"/>
            <a:ext cx="2879509" cy="1300683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rtl="0">
              <a:defRPr/>
            </a:pPr>
            <a:r>
              <a:rPr lang="fr-FR" sz="2000" kern="1200" dirty="0">
                <a:solidFill>
                  <a:prstClr val="black"/>
                </a:solidFill>
                <a:latin typeface="Calibri" panose="020F0502020204030204"/>
                <a:cs typeface="Times New Roman" panose="02020603050405020304" pitchFamily="18" charset="0"/>
              </a:rPr>
              <a:t>Imane TATBY HAIMER</a:t>
            </a:r>
          </a:p>
          <a:p>
            <a:pPr algn="ctr" defTabSz="914400" rtl="0">
              <a:defRPr/>
            </a:pPr>
            <a:r>
              <a:rPr lang="fr-FR" sz="2000" kern="1200" dirty="0">
                <a:solidFill>
                  <a:prstClr val="black"/>
                </a:solidFill>
                <a:latin typeface="Calibri" panose="020F0502020204030204"/>
                <a:cs typeface="Times New Roman" panose="02020603050405020304" pitchFamily="18" charset="0"/>
              </a:rPr>
              <a:t>Gildas KUBIS</a:t>
            </a:r>
          </a:p>
          <a:p>
            <a:pPr algn="ctr" defTabSz="914400" rtl="0">
              <a:defRPr/>
            </a:pPr>
            <a:r>
              <a:rPr lang="fr-FR" sz="2000" kern="1200" dirty="0">
                <a:solidFill>
                  <a:prstClr val="black"/>
                </a:solidFill>
                <a:latin typeface="Calibri" panose="020F0502020204030204"/>
                <a:cs typeface="Times New Roman" panose="02020603050405020304" pitchFamily="18" charset="0"/>
              </a:rPr>
              <a:t>Joseph VU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kern="1200" dirty="0">
                <a:solidFill>
                  <a:prstClr val="black"/>
                </a:solidFill>
                <a:latin typeface="Calibri" panose="020F0502020204030204"/>
                <a:cs typeface="Times New Roman" panose="02020603050405020304" pitchFamily="18" charset="0"/>
              </a:rPr>
              <a:t>Thomas KUNZER</a:t>
            </a:r>
            <a:endParaRPr kumimoji="0" lang="fr-FR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67825BD-AAF5-4C9F-B0C0-F39BD08CD993}"/>
              </a:ext>
            </a:extLst>
          </p:cNvPr>
          <p:cNvSpPr/>
          <p:nvPr/>
        </p:nvSpPr>
        <p:spPr bwMode="auto">
          <a:xfrm>
            <a:off x="9992824" y="8215500"/>
            <a:ext cx="3085282" cy="611642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Christian GUIDOUX (INSERM)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>
                <a:solidFill>
                  <a:schemeClr val="bg1">
                    <a:lumMod val="65000"/>
                  </a:schemeClr>
                </a:solidFill>
                <a:latin typeface="Calibri" panose="020F0502020204030204"/>
                <a:cs typeface="Times New Roman" panose="02020603050405020304" pitchFamily="18" charset="0"/>
              </a:rPr>
              <a:t>Fabrice GILLET 50% (INSERM)</a:t>
            </a:r>
            <a:endParaRPr kumimoji="0" lang="fr-FR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52" name="Connecteur droit 51">
            <a:extLst>
              <a:ext uri="{FF2B5EF4-FFF2-40B4-BE49-F238E27FC236}">
                <a16:creationId xmlns:a16="http://schemas.microsoft.com/office/drawing/2014/main" id="{AF7A7571-5748-4DBB-B24F-2403D03D167C}"/>
              </a:ext>
            </a:extLst>
          </p:cNvPr>
          <p:cNvCxnSpPr>
            <a:cxnSpLocks/>
          </p:cNvCxnSpPr>
          <p:nvPr/>
        </p:nvCxnSpPr>
        <p:spPr bwMode="auto">
          <a:xfrm flipH="1">
            <a:off x="4436709" y="2479288"/>
            <a:ext cx="1530" cy="285638"/>
          </a:xfrm>
          <a:prstGeom prst="line">
            <a:avLst/>
          </a:prstGeom>
          <a:ln w="50800">
            <a:solidFill>
              <a:srgbClr val="628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>
            <a:extLst>
              <a:ext uri="{FF2B5EF4-FFF2-40B4-BE49-F238E27FC236}">
                <a16:creationId xmlns:a16="http://schemas.microsoft.com/office/drawing/2014/main" id="{F46A55E3-D763-42E1-AD26-6ED586C5885A}"/>
              </a:ext>
            </a:extLst>
          </p:cNvPr>
          <p:cNvCxnSpPr>
            <a:cxnSpLocks/>
          </p:cNvCxnSpPr>
          <p:nvPr/>
        </p:nvCxnSpPr>
        <p:spPr bwMode="auto">
          <a:xfrm flipH="1">
            <a:off x="7223294" y="2467980"/>
            <a:ext cx="1530" cy="285638"/>
          </a:xfrm>
          <a:prstGeom prst="line">
            <a:avLst/>
          </a:prstGeom>
          <a:ln w="50800">
            <a:solidFill>
              <a:srgbClr val="628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>
            <a:extLst>
              <a:ext uri="{FF2B5EF4-FFF2-40B4-BE49-F238E27FC236}">
                <a16:creationId xmlns:a16="http://schemas.microsoft.com/office/drawing/2014/main" id="{7F275DEC-EA54-48D5-B68A-BE383A418CB3}"/>
              </a:ext>
            </a:extLst>
          </p:cNvPr>
          <p:cNvCxnSpPr>
            <a:cxnSpLocks/>
          </p:cNvCxnSpPr>
          <p:nvPr/>
        </p:nvCxnSpPr>
        <p:spPr bwMode="auto">
          <a:xfrm flipH="1">
            <a:off x="9992824" y="2487772"/>
            <a:ext cx="1530" cy="285638"/>
          </a:xfrm>
          <a:prstGeom prst="line">
            <a:avLst/>
          </a:prstGeom>
          <a:ln w="50800">
            <a:solidFill>
              <a:srgbClr val="628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>
            <a:extLst>
              <a:ext uri="{FF2B5EF4-FFF2-40B4-BE49-F238E27FC236}">
                <a16:creationId xmlns:a16="http://schemas.microsoft.com/office/drawing/2014/main" id="{312713F8-0BCF-4696-A0CC-27CBC3E20CD2}"/>
              </a:ext>
            </a:extLst>
          </p:cNvPr>
          <p:cNvCxnSpPr>
            <a:cxnSpLocks/>
          </p:cNvCxnSpPr>
          <p:nvPr/>
        </p:nvCxnSpPr>
        <p:spPr bwMode="auto">
          <a:xfrm flipH="1">
            <a:off x="12814977" y="2484113"/>
            <a:ext cx="1530" cy="285638"/>
          </a:xfrm>
          <a:prstGeom prst="line">
            <a:avLst/>
          </a:prstGeom>
          <a:ln w="50800">
            <a:solidFill>
              <a:srgbClr val="628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>
            <a:extLst>
              <a:ext uri="{FF2B5EF4-FFF2-40B4-BE49-F238E27FC236}">
                <a16:creationId xmlns:a16="http://schemas.microsoft.com/office/drawing/2014/main" id="{5EACB066-2656-48DD-B346-F2756D67F886}"/>
              </a:ext>
            </a:extLst>
          </p:cNvPr>
          <p:cNvCxnSpPr>
            <a:cxnSpLocks/>
          </p:cNvCxnSpPr>
          <p:nvPr/>
        </p:nvCxnSpPr>
        <p:spPr bwMode="auto">
          <a:xfrm>
            <a:off x="7224824" y="3701236"/>
            <a:ext cx="0" cy="311973"/>
          </a:xfrm>
          <a:prstGeom prst="line">
            <a:avLst/>
          </a:prstGeom>
          <a:ln w="50800">
            <a:solidFill>
              <a:srgbClr val="628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>
            <a:extLst>
              <a:ext uri="{FF2B5EF4-FFF2-40B4-BE49-F238E27FC236}">
                <a16:creationId xmlns:a16="http://schemas.microsoft.com/office/drawing/2014/main" id="{C7870298-6765-4EE9-98D5-D80899896BC2}"/>
              </a:ext>
            </a:extLst>
          </p:cNvPr>
          <p:cNvCxnSpPr>
            <a:cxnSpLocks/>
          </p:cNvCxnSpPr>
          <p:nvPr/>
        </p:nvCxnSpPr>
        <p:spPr bwMode="auto">
          <a:xfrm>
            <a:off x="7223294" y="4767473"/>
            <a:ext cx="0" cy="311973"/>
          </a:xfrm>
          <a:prstGeom prst="line">
            <a:avLst/>
          </a:prstGeom>
          <a:ln w="50800">
            <a:solidFill>
              <a:srgbClr val="628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>
            <a:extLst>
              <a:ext uri="{FF2B5EF4-FFF2-40B4-BE49-F238E27FC236}">
                <a16:creationId xmlns:a16="http://schemas.microsoft.com/office/drawing/2014/main" id="{15EE818F-3736-4AED-805A-F0229EF50A5B}"/>
              </a:ext>
            </a:extLst>
          </p:cNvPr>
          <p:cNvCxnSpPr>
            <a:cxnSpLocks/>
          </p:cNvCxnSpPr>
          <p:nvPr/>
        </p:nvCxnSpPr>
        <p:spPr bwMode="auto">
          <a:xfrm>
            <a:off x="7223294" y="5759106"/>
            <a:ext cx="0" cy="418165"/>
          </a:xfrm>
          <a:prstGeom prst="line">
            <a:avLst/>
          </a:prstGeom>
          <a:ln w="50800">
            <a:solidFill>
              <a:srgbClr val="628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>
            <a:extLst>
              <a:ext uri="{FF2B5EF4-FFF2-40B4-BE49-F238E27FC236}">
                <a16:creationId xmlns:a16="http://schemas.microsoft.com/office/drawing/2014/main" id="{EC7E2865-C429-4AA7-A1F8-A41B57D587CF}"/>
              </a:ext>
            </a:extLst>
          </p:cNvPr>
          <p:cNvCxnSpPr>
            <a:cxnSpLocks/>
            <a:endCxn id="68" idx="3"/>
          </p:cNvCxnSpPr>
          <p:nvPr/>
        </p:nvCxnSpPr>
        <p:spPr bwMode="auto">
          <a:xfrm flipH="1">
            <a:off x="13078106" y="8518355"/>
            <a:ext cx="604538" cy="2966"/>
          </a:xfrm>
          <a:prstGeom prst="line">
            <a:avLst/>
          </a:prstGeom>
          <a:ln w="38100">
            <a:solidFill>
              <a:srgbClr val="628AD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>
            <a:extLst>
              <a:ext uri="{FF2B5EF4-FFF2-40B4-BE49-F238E27FC236}">
                <a16:creationId xmlns:a16="http://schemas.microsoft.com/office/drawing/2014/main" id="{2DF0E9A7-7DBA-4D85-938F-21B574A175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7242" y="7038057"/>
            <a:ext cx="411131" cy="41997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556A7302-F1E8-4692-945D-09FF6E309D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439" y="6955491"/>
            <a:ext cx="698242" cy="63411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5475B245-4C02-4395-869F-DC029E7103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13324" y="7563119"/>
            <a:ext cx="370261" cy="35831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7FF1C7B-325B-4E9A-A868-E1DE09CF20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30916" y="6929261"/>
            <a:ext cx="361288" cy="37389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32D39ABD-B4CE-4FBC-9DD0-791957A300B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28110" y="7013589"/>
            <a:ext cx="293013" cy="372206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CE1E30AA-7132-44AE-8A09-D991FA2116F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60507" y="7642637"/>
            <a:ext cx="334531" cy="290896"/>
          </a:xfrm>
          <a:prstGeom prst="rect">
            <a:avLst/>
          </a:prstGeom>
        </p:spPr>
      </p:pic>
      <p:pic>
        <p:nvPicPr>
          <p:cNvPr id="14" name="Graphique 13" descr="Fiole">
            <a:extLst>
              <a:ext uri="{FF2B5EF4-FFF2-40B4-BE49-F238E27FC236}">
                <a16:creationId xmlns:a16="http://schemas.microsoft.com/office/drawing/2014/main" id="{DFCFF151-BB2E-4CEF-849B-2C9875D5B17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576140" y="8031891"/>
            <a:ext cx="715917" cy="715917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F5A7E804-94CA-48E2-AFDF-75020AFDC63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778097" y="7336524"/>
            <a:ext cx="302106" cy="26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124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>
      <p:transition spd="med" advClick="1">
        <p:fade thruBlk="0"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Nantes Université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452FF"/>
      </a:accent1>
      <a:accent2>
        <a:srgbClr val="929393"/>
      </a:accent2>
      <a:accent3>
        <a:srgbClr val="F20066"/>
      </a:accent3>
      <a:accent4>
        <a:srgbClr val="9C1EF1"/>
      </a:accent4>
      <a:accent5>
        <a:srgbClr val="00C6FF"/>
      </a:accent5>
      <a:accent6>
        <a:srgbClr val="03C15E"/>
      </a:accent6>
      <a:hlink>
        <a:srgbClr val="3452FF"/>
      </a:hlink>
      <a:folHlink>
        <a:srgbClr val="F20066"/>
      </a:folHlink>
    </a:clrScheme>
    <a:fontScheme name="Template Université Nantes">
      <a:majorFont>
        <a:latin typeface="Source Sans Pro"/>
        <a:ea typeface="Arial"/>
        <a:cs typeface="Arial"/>
      </a:majorFont>
      <a:minorFont>
        <a:latin typeface="Source Sans Pro"/>
        <a:ea typeface="Arial"/>
        <a:cs typeface="Arial"/>
      </a:minorFont>
    </a:fontScheme>
    <a:fmtScheme name="Thème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prstGeom prst="rect">
          <a:avLst/>
        </a:prstGeom>
        <a:solidFill>
          <a:schemeClr val="accent4"/>
        </a:solidFill>
        <a:ln>
          <a:noFill/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1720</TotalTime>
  <Words>130</Words>
  <Application>Microsoft Office PowerPoint</Application>
  <DocSecurity>0</DocSecurity>
  <PresentationFormat>Personnalisé</PresentationFormat>
  <Paragraphs>50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Source Sans Pro</vt:lpstr>
      <vt:lpstr>Times New Roman</vt:lpstr>
      <vt:lpstr>Thème Office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CreativeCorpOmega</dc:creator>
  <cp:keywords/>
  <dc:description/>
  <cp:lastModifiedBy>Anthony DELAUNAY</cp:lastModifiedBy>
  <cp:revision>179</cp:revision>
  <cp:lastPrinted>2024-01-23T14:17:55Z</cp:lastPrinted>
  <dcterms:created xsi:type="dcterms:W3CDTF">2019-11-20T14:44:30Z</dcterms:created>
  <dcterms:modified xsi:type="dcterms:W3CDTF">2024-06-17T06:36:21Z</dcterms:modified>
  <cp:category/>
  <dc:identifier/>
  <cp:contentStatus/>
  <dc:language/>
  <cp:version/>
</cp:coreProperties>
</file>